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7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A5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25"/>
  </p:normalViewPr>
  <p:slideViewPr>
    <p:cSldViewPr snapToGrid="0">
      <p:cViewPr varScale="1">
        <p:scale>
          <a:sx n="142" d="100"/>
          <a:sy n="142" d="100"/>
        </p:scale>
        <p:origin x="66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809287be02_2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3809287be02_2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809287be02_2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3809287be02_2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809287be02_2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g3809287be02_2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809287be02_2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g3809287be02_2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809287be02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3809287be02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809287be02_2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g3809287be02_2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4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" name="Google Shape;99;p14"/>
          <p:cNvGrpSpPr/>
          <p:nvPr/>
        </p:nvGrpSpPr>
        <p:grpSpPr>
          <a:xfrm>
            <a:off x="0" y="0"/>
            <a:ext cx="1728788" cy="5143501"/>
            <a:chOff x="0" y="0"/>
            <a:chExt cx="2305051" cy="6858001"/>
          </a:xfrm>
        </p:grpSpPr>
        <p:sp>
          <p:nvSpPr>
            <p:cNvPr id="100" name="Google Shape;100;p14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14"/>
          <p:cNvSpPr txBox="1">
            <a:spLocks noGrp="1"/>
          </p:cNvSpPr>
          <p:nvPr>
            <p:ph type="ctrTitle"/>
          </p:nvPr>
        </p:nvSpPr>
        <p:spPr>
          <a:xfrm>
            <a:off x="1407318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"/>
          </p:nvPr>
        </p:nvSpPr>
        <p:spPr>
          <a:xfrm>
            <a:off x="1407318" y="2701528"/>
            <a:ext cx="6593681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 sz="15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3pPr>
            <a:lvl4pPr lvl="3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dt" idx="10"/>
          </p:nvPr>
        </p:nvSpPr>
        <p:spPr>
          <a:xfrm>
            <a:off x="5308133" y="405765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ftr" idx="11"/>
          </p:nvPr>
        </p:nvSpPr>
        <p:spPr>
          <a:xfrm>
            <a:off x="1407318" y="4057651"/>
            <a:ext cx="384366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ldNum" idx="12"/>
          </p:nvPr>
        </p:nvSpPr>
        <p:spPr>
          <a:xfrm>
            <a:off x="7422683" y="4057649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>
            <a:spLocks noGrp="1"/>
          </p:cNvSpPr>
          <p:nvPr>
            <p:ph type="title"/>
          </p:nvPr>
        </p:nvSpPr>
        <p:spPr>
          <a:xfrm>
            <a:off x="856058" y="3228498"/>
            <a:ext cx="7434266" cy="61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3"/>
          <p:cNvSpPr>
            <a:spLocks noGrp="1"/>
          </p:cNvSpPr>
          <p:nvPr>
            <p:ph type="pic" idx="2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3" name="Google Shape;213;p23"/>
          <p:cNvSpPr txBox="1">
            <a:spLocks noGrp="1"/>
          </p:cNvSpPr>
          <p:nvPr>
            <p:ph type="body" idx="1"/>
          </p:nvPr>
        </p:nvSpPr>
        <p:spPr>
          <a:xfrm>
            <a:off x="856023" y="3843015"/>
            <a:ext cx="7433144" cy="51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856092" y="457200"/>
            <a:ext cx="7429466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body" idx="1"/>
          </p:nvPr>
        </p:nvSpPr>
        <p:spPr>
          <a:xfrm>
            <a:off x="856058" y="3314699"/>
            <a:ext cx="7428344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1084659" y="457199"/>
            <a:ext cx="6977064" cy="2061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5"/>
          <p:cNvSpPr txBox="1">
            <a:spLocks noGrp="1"/>
          </p:cNvSpPr>
          <p:nvPr>
            <p:ph type="body" idx="1"/>
          </p:nvPr>
        </p:nvSpPr>
        <p:spPr>
          <a:xfrm>
            <a:off x="1290483" y="2524168"/>
            <a:ext cx="6564224" cy="41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body" idx="2"/>
          </p:nvPr>
        </p:nvSpPr>
        <p:spPr>
          <a:xfrm>
            <a:off x="856058" y="3232439"/>
            <a:ext cx="7429502" cy="111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27" name="Google Shape;227;p2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5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25"/>
          <p:cNvSpPr txBox="1"/>
          <p:nvPr/>
        </p:nvSpPr>
        <p:spPr>
          <a:xfrm>
            <a:off x="677634" y="549296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 sz="1100"/>
          </a:p>
        </p:txBody>
      </p:sp>
      <p:sp>
        <p:nvSpPr>
          <p:cNvPr id="231" name="Google Shape;231;p25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 sz="11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body" idx="1"/>
          </p:nvPr>
        </p:nvSpPr>
        <p:spPr>
          <a:xfrm>
            <a:off x="856023" y="3493241"/>
            <a:ext cx="7428379" cy="855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6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7"/>
          <p:cNvSpPr txBox="1"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1" name="Google Shape;241;p27"/>
          <p:cNvSpPr txBox="1">
            <a:spLocks noGrp="1"/>
          </p:cNvSpPr>
          <p:nvPr>
            <p:ph type="body" idx="2"/>
          </p:nvPr>
        </p:nvSpPr>
        <p:spPr>
          <a:xfrm>
            <a:off x="845939" y="2520197"/>
            <a:ext cx="2406551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42" name="Google Shape;242;p27"/>
          <p:cNvSpPr txBox="1">
            <a:spLocks noGrp="1"/>
          </p:cNvSpPr>
          <p:nvPr>
            <p:ph type="body" idx="3"/>
          </p:nvPr>
        </p:nvSpPr>
        <p:spPr>
          <a:xfrm>
            <a:off x="3386075" y="2008226"/>
            <a:ext cx="2388289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3" name="Google Shape;243;p27"/>
          <p:cNvSpPr txBox="1">
            <a:spLocks noGrp="1"/>
          </p:cNvSpPr>
          <p:nvPr>
            <p:ph type="body" idx="4"/>
          </p:nvPr>
        </p:nvSpPr>
        <p:spPr>
          <a:xfrm>
            <a:off x="3378160" y="2522576"/>
            <a:ext cx="2396873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44" name="Google Shape;244;p27"/>
          <p:cNvSpPr txBox="1">
            <a:spLocks noGrp="1"/>
          </p:cNvSpPr>
          <p:nvPr>
            <p:ph type="body" idx="5"/>
          </p:nvPr>
        </p:nvSpPr>
        <p:spPr>
          <a:xfrm>
            <a:off x="5889332" y="2005847"/>
            <a:ext cx="23962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5" name="Google Shape;245;p27"/>
          <p:cNvSpPr txBox="1">
            <a:spLocks noGrp="1"/>
          </p:cNvSpPr>
          <p:nvPr>
            <p:ph type="body" idx="6"/>
          </p:nvPr>
        </p:nvSpPr>
        <p:spPr>
          <a:xfrm>
            <a:off x="5889332" y="2520197"/>
            <a:ext cx="2396226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46" name="Google Shape;246;p2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7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856058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52" name="Google Shape;252;p28"/>
          <p:cNvSpPr>
            <a:spLocks noGrp="1"/>
          </p:cNvSpPr>
          <p:nvPr>
            <p:ph type="pic" idx="2"/>
          </p:nvPr>
        </p:nvSpPr>
        <p:spPr>
          <a:xfrm>
            <a:off x="856060" y="2000249"/>
            <a:ext cx="2396430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53" name="Google Shape;253;p28"/>
          <p:cNvSpPr txBox="1">
            <a:spLocks noGrp="1"/>
          </p:cNvSpPr>
          <p:nvPr>
            <p:ph type="body" idx="3"/>
          </p:nvPr>
        </p:nvSpPr>
        <p:spPr>
          <a:xfrm>
            <a:off x="856060" y="3735643"/>
            <a:ext cx="2396430" cy="613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body" idx="4"/>
          </p:nvPr>
        </p:nvSpPr>
        <p:spPr>
          <a:xfrm>
            <a:off x="3366790" y="3303447"/>
            <a:ext cx="2400300" cy="432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55" name="Google Shape;255;p28"/>
          <p:cNvSpPr>
            <a:spLocks noGrp="1"/>
          </p:cNvSpPr>
          <p:nvPr>
            <p:ph type="pic" idx="5"/>
          </p:nvPr>
        </p:nvSpPr>
        <p:spPr>
          <a:xfrm>
            <a:off x="3366790" y="2000249"/>
            <a:ext cx="2399205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56" name="Google Shape;256;p28"/>
          <p:cNvSpPr txBox="1">
            <a:spLocks noGrp="1"/>
          </p:cNvSpPr>
          <p:nvPr>
            <p:ph type="body" idx="6"/>
          </p:nvPr>
        </p:nvSpPr>
        <p:spPr>
          <a:xfrm>
            <a:off x="3365695" y="3735643"/>
            <a:ext cx="2400300" cy="60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57" name="Google Shape;257;p28"/>
          <p:cNvSpPr txBox="1">
            <a:spLocks noGrp="1"/>
          </p:cNvSpPr>
          <p:nvPr>
            <p:ph type="body" idx="7"/>
          </p:nvPr>
        </p:nvSpPr>
        <p:spPr>
          <a:xfrm>
            <a:off x="5889425" y="3303446"/>
            <a:ext cx="2393056" cy="432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58" name="Google Shape;258;p28"/>
          <p:cNvSpPr>
            <a:spLocks noGrp="1"/>
          </p:cNvSpPr>
          <p:nvPr>
            <p:ph type="pic" idx="8"/>
          </p:nvPr>
        </p:nvSpPr>
        <p:spPr>
          <a:xfrm>
            <a:off x="5889332" y="2000249"/>
            <a:ext cx="2396227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59" name="Google Shape;259;p28"/>
          <p:cNvSpPr txBox="1">
            <a:spLocks noGrp="1"/>
          </p:cNvSpPr>
          <p:nvPr>
            <p:ph type="body" idx="9"/>
          </p:nvPr>
        </p:nvSpPr>
        <p:spPr>
          <a:xfrm>
            <a:off x="5889332" y="3735641"/>
            <a:ext cx="2396226" cy="607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60" name="Google Shape;260;p2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8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9"/>
          <p:cNvSpPr txBox="1">
            <a:spLocks noGrp="1"/>
          </p:cNvSpPr>
          <p:nvPr>
            <p:ph type="body" idx="1"/>
          </p:nvPr>
        </p:nvSpPr>
        <p:spPr>
          <a:xfrm rot="5400000">
            <a:off x="3242666" y="-699492"/>
            <a:ext cx="2656286" cy="7429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66" name="Google Shape;266;p2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9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>
            <a:spLocks noGrp="1"/>
          </p:cNvSpPr>
          <p:nvPr>
            <p:ph type="title"/>
          </p:nvPr>
        </p:nvSpPr>
        <p:spPr>
          <a:xfrm rot="5400000">
            <a:off x="5590579" y="1648421"/>
            <a:ext cx="3886201" cy="150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0"/>
          <p:cNvSpPr txBox="1">
            <a:spLocks noGrp="1"/>
          </p:cNvSpPr>
          <p:nvPr>
            <p:ph type="body" idx="1"/>
          </p:nvPr>
        </p:nvSpPr>
        <p:spPr>
          <a:xfrm rot="5400000">
            <a:off x="1818678" y="-505422"/>
            <a:ext cx="3886201" cy="5811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72" name="Google Shape;272;p3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30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3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5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62" name="Google Shape;162;p1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5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6"/>
          <p:cNvSpPr txBox="1">
            <a:spLocks noGrp="1"/>
          </p:cNvSpPr>
          <p:nvPr>
            <p:ph type="title"/>
          </p:nvPr>
        </p:nvSpPr>
        <p:spPr>
          <a:xfrm>
            <a:off x="856058" y="1064419"/>
            <a:ext cx="74295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6"/>
          <p:cNvSpPr txBox="1">
            <a:spLocks noGrp="1"/>
          </p:cNvSpPr>
          <p:nvPr>
            <p:ph type="body" idx="1"/>
          </p:nvPr>
        </p:nvSpPr>
        <p:spPr>
          <a:xfrm>
            <a:off x="856058" y="3318271"/>
            <a:ext cx="7429500" cy="1031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6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1"/>
          </p:nvPr>
        </p:nvSpPr>
        <p:spPr>
          <a:xfrm>
            <a:off x="856057" y="1687115"/>
            <a:ext cx="3658792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body" idx="2"/>
          </p:nvPr>
        </p:nvSpPr>
        <p:spPr>
          <a:xfrm>
            <a:off x="4629150" y="1687115"/>
            <a:ext cx="365640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"/>
          <p:cNvSpPr txBox="1">
            <a:spLocks noGrp="1"/>
          </p:cNvSpPr>
          <p:nvPr>
            <p:ph type="title"/>
          </p:nvPr>
        </p:nvSpPr>
        <p:spPr>
          <a:xfrm>
            <a:off x="856058" y="464344"/>
            <a:ext cx="7429500" cy="1108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8"/>
          <p:cNvSpPr txBox="1">
            <a:spLocks noGrp="1"/>
          </p:cNvSpPr>
          <p:nvPr>
            <p:ph type="body" idx="1"/>
          </p:nvPr>
        </p:nvSpPr>
        <p:spPr>
          <a:xfrm>
            <a:off x="1027514" y="1687115"/>
            <a:ext cx="3487337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81" name="Google Shape;181;p18"/>
          <p:cNvSpPr txBox="1">
            <a:spLocks noGrp="1"/>
          </p:cNvSpPr>
          <p:nvPr>
            <p:ph type="body" idx="2"/>
          </p:nvPr>
        </p:nvSpPr>
        <p:spPr>
          <a:xfrm>
            <a:off x="856057" y="2305048"/>
            <a:ext cx="3658793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body" idx="3"/>
          </p:nvPr>
        </p:nvSpPr>
        <p:spPr>
          <a:xfrm>
            <a:off x="4800606" y="1687114"/>
            <a:ext cx="3484952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83" name="Google Shape;183;p18"/>
          <p:cNvSpPr txBox="1">
            <a:spLocks noGrp="1"/>
          </p:cNvSpPr>
          <p:nvPr>
            <p:ph type="body" idx="4"/>
          </p:nvPr>
        </p:nvSpPr>
        <p:spPr>
          <a:xfrm>
            <a:off x="4629150" y="2305048"/>
            <a:ext cx="3656407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84" name="Google Shape;184;p1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9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body" idx="1"/>
          </p:nvPr>
        </p:nvSpPr>
        <p:spPr>
          <a:xfrm>
            <a:off x="3867150" y="444499"/>
            <a:ext cx="4418407" cy="38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body" idx="2"/>
          </p:nvPr>
        </p:nvSpPr>
        <p:spPr>
          <a:xfrm>
            <a:off x="860029" y="1687115"/>
            <a:ext cx="289202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2"/>
          <p:cNvSpPr>
            <a:spLocks noGrp="1"/>
          </p:cNvSpPr>
          <p:nvPr>
            <p:ph type="pic" idx="2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06" name="Google Shape;206;p22"/>
          <p:cNvSpPr txBox="1">
            <a:spLocks noGrp="1"/>
          </p:cNvSpPr>
          <p:nvPr>
            <p:ph type="body" idx="1"/>
          </p:nvPr>
        </p:nvSpPr>
        <p:spPr>
          <a:xfrm>
            <a:off x="856058" y="1687115"/>
            <a:ext cx="4450883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13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53" name="Google Shape;53;p13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54" name="Google Shape;54;p13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3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3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3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" name="Google Shape;58;p1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3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0" name="Google Shape;60;p13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1" name="Google Shape;61;p13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4" name="Google Shape;64;p13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5" name="Google Shape;65;p13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66" name="Google Shape;66;p13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" name="Google Shape;67;p13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" name="Google Shape;68;p1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" name="Google Shape;69;p13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3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3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" name="Google Shape;72;p13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3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4" name="Google Shape;74;p13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" name="Google Shape;76;p13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7" name="Google Shape;77;p13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3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0" name="Google Shape;80;p13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" name="Google Shape;81;p13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82" name="Google Shape;82;p13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3" name="Google Shape;83;p13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3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Google Shape;86;p13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Google Shape;88;p1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3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746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92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1"/>
          <p:cNvSpPr txBox="1">
            <a:spLocks noGrp="1"/>
          </p:cNvSpPr>
          <p:nvPr>
            <p:ph type="ctrTitle"/>
          </p:nvPr>
        </p:nvSpPr>
        <p:spPr>
          <a:xfrm>
            <a:off x="1407318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" dirty="0"/>
              <a:t>CHECKPOINT #2</a:t>
            </a:r>
            <a:endParaRPr dirty="0"/>
          </a:p>
        </p:txBody>
      </p:sp>
      <p:sp>
        <p:nvSpPr>
          <p:cNvPr id="280" name="Google Shape;280;p31"/>
          <p:cNvSpPr txBox="1">
            <a:spLocks noGrp="1"/>
          </p:cNvSpPr>
          <p:nvPr>
            <p:ph type="subTitle" idx="1"/>
          </p:nvPr>
        </p:nvSpPr>
        <p:spPr>
          <a:xfrm>
            <a:off x="1407318" y="2701528"/>
            <a:ext cx="6593681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</a:pPr>
            <a:r>
              <a:rPr lang="en-US" dirty="0"/>
              <a:t>Manmeet Singh Hayer</a:t>
            </a: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</a:pPr>
            <a:r>
              <a:rPr lang="en" dirty="0"/>
              <a:t>CSC498: SENIOR SEMINAR</a:t>
            </a: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</a:pPr>
            <a:r>
              <a:rPr lang="en" dirty="0"/>
              <a:t>THURSDAY  OCT 9, 2025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2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</a:pPr>
            <a:r>
              <a:rPr lang="en" sz="4000" dirty="0">
                <a:latin typeface="Lucida Handwriting" panose="03010101010101010101" pitchFamily="66" charset="77"/>
              </a:rPr>
              <a:t>AGENDA</a:t>
            </a:r>
            <a:endParaRPr sz="4000" dirty="0">
              <a:latin typeface="Lucida Handwriting" panose="03010101010101010101" pitchFamily="66" charset="77"/>
            </a:endParaRPr>
          </a:p>
        </p:txBody>
      </p:sp>
      <p:sp>
        <p:nvSpPr>
          <p:cNvPr id="286" name="Google Shape;286;p32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86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200" dirty="0">
                <a:solidFill>
                  <a:schemeClr val="bg1"/>
                </a:solidFill>
                <a:latin typeface="Monaco" pitchFamily="2" charset="77"/>
              </a:rPr>
              <a:t>Recap &amp; Background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200" dirty="0">
                <a:solidFill>
                  <a:schemeClr val="bg1"/>
                </a:solidFill>
                <a:latin typeface="Monaco" pitchFamily="2" charset="77"/>
              </a:rPr>
              <a:t>Watchlist &amp; Portfolio Features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200" dirty="0">
                <a:solidFill>
                  <a:schemeClr val="bg1"/>
                </a:solidFill>
                <a:latin typeface="Monaco" pitchFamily="2" charset="77"/>
              </a:rPr>
              <a:t>Candlestick Charts (Multi-Year + Volume)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200" dirty="0">
                <a:solidFill>
                  <a:schemeClr val="bg1"/>
                </a:solidFill>
                <a:latin typeface="Monaco" pitchFamily="2" charset="77"/>
              </a:rPr>
              <a:t>Fundamentals Integration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200" dirty="0">
                <a:solidFill>
                  <a:schemeClr val="bg1"/>
                </a:solidFill>
                <a:latin typeface="Monaco" pitchFamily="2" charset="77"/>
              </a:rPr>
              <a:t>Demo Walkthrough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200" dirty="0">
                <a:solidFill>
                  <a:schemeClr val="bg1"/>
                </a:solidFill>
                <a:latin typeface="Monaco" pitchFamily="2" charset="77"/>
              </a:rPr>
              <a:t>Challenges &amp; Next Steps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3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</a:pPr>
            <a:r>
              <a:rPr lang="en" dirty="0">
                <a:latin typeface="Lucida Handwriting" panose="03010101010101010101" pitchFamily="66" charset="77"/>
              </a:rPr>
              <a:t>BACKGROUND</a:t>
            </a:r>
            <a:endParaRPr dirty="0">
              <a:latin typeface="Lucida Handwriting" panose="03010101010101010101" pitchFamily="66" charset="77"/>
            </a:endParaRPr>
          </a:p>
        </p:txBody>
      </p:sp>
      <p:sp>
        <p:nvSpPr>
          <p:cNvPr id="292" name="Google Shape;292;p33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i="1" dirty="0" err="1">
                <a:solidFill>
                  <a:schemeClr val="bg1"/>
                </a:solidFill>
                <a:latin typeface="Monaco" pitchFamily="2" charset="77"/>
              </a:rPr>
              <a:t>Finvestor</a:t>
            </a:r>
            <a:r>
              <a:rPr lang="en-US" altLang="en-US" dirty="0">
                <a:solidFill>
                  <a:schemeClr val="bg1"/>
                </a:solidFill>
                <a:latin typeface="Monaco" pitchFamily="2" charset="77"/>
              </a:rPr>
              <a:t> = stock-market education web app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solidFill>
                  <a:schemeClr val="bg1"/>
                </a:solidFill>
                <a:latin typeface="Monaco" pitchFamily="2" charset="77"/>
              </a:rPr>
              <a:t>Expands beyond checkpoint #1’s home dashboard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solidFill>
                  <a:schemeClr val="bg1"/>
                </a:solidFill>
                <a:latin typeface="Monaco" pitchFamily="2" charset="77"/>
              </a:rPr>
              <a:t>Adds real data persistence (via PostgreSQL)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solidFill>
                  <a:schemeClr val="bg1"/>
                </a:solidFill>
                <a:latin typeface="Monaco" pitchFamily="2" charset="77"/>
              </a:rPr>
              <a:t>Backend + frontend now linked through </a:t>
            </a:r>
            <a:r>
              <a:rPr lang="en-US" altLang="en-US" dirty="0" err="1">
                <a:solidFill>
                  <a:schemeClr val="bg1"/>
                </a:solidFill>
                <a:latin typeface="Monaco" pitchFamily="2" charset="77"/>
              </a:rPr>
              <a:t>FastAPI</a:t>
            </a:r>
            <a:r>
              <a:rPr lang="en-US" altLang="en-US" dirty="0">
                <a:solidFill>
                  <a:schemeClr val="bg1"/>
                </a:solidFill>
                <a:latin typeface="Monaco" pitchFamily="2" charset="77"/>
              </a:rPr>
              <a:t> routes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solidFill>
                  <a:schemeClr val="bg1"/>
                </a:solidFill>
                <a:latin typeface="Monaco" pitchFamily="2" charset="77"/>
              </a:rPr>
              <a:t>Goal: make financial learning interactive &amp; data-driven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</a:pPr>
            <a:r>
              <a:rPr lang="en" dirty="0">
                <a:latin typeface="Lucida Handwriting" panose="03010101010101010101" pitchFamily="66" charset="77"/>
              </a:rPr>
              <a:t>FIRST CHECKPOINT PROMISES</a:t>
            </a:r>
            <a:endParaRPr dirty="0">
              <a:latin typeface="Lucida Handwriting" panose="03010101010101010101" pitchFamily="66" charset="77"/>
            </a:endParaRPr>
          </a:p>
        </p:txBody>
      </p:sp>
      <p:sp>
        <p:nvSpPr>
          <p:cNvPr id="298" name="Google Shape;298;p34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3198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r>
              <a:rPr lang="en-US" dirty="0">
                <a:latin typeface="Monaco" pitchFamily="2" charset="77"/>
              </a:rPr>
              <a:t>Home Page: Full with search bar, market overview &amp; finance tips</a:t>
            </a:r>
          </a:p>
          <a:p>
            <a:r>
              <a:rPr lang="en-US" dirty="0">
                <a:latin typeface="Monaco" pitchFamily="2" charset="77"/>
              </a:rPr>
              <a:t>Sidebar with main pages: Home, Ticker, Watchlists, Portfolios, Compare, Methods</a:t>
            </a:r>
          </a:p>
          <a:p>
            <a:r>
              <a:rPr lang="en-US" dirty="0">
                <a:latin typeface="Monaco" pitchFamily="2" charset="77"/>
              </a:rPr>
              <a:t>Tickers: Candlestick shows open, high, low, close (OHLC); volume bars included as well</a:t>
            </a:r>
          </a:p>
          <a:p>
            <a:r>
              <a:rPr lang="en-US" dirty="0">
                <a:latin typeface="Monaco" pitchFamily="2" charset="77"/>
              </a:rPr>
              <a:t>Time ranges: 1M, 3M, 6M, 1Y, 5Y, MAX</a:t>
            </a:r>
          </a:p>
          <a:p>
            <a:endParaRPr lang="en-US" dirty="0"/>
          </a:p>
          <a:p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</a:pPr>
            <a:r>
              <a:rPr lang="en" b="1" u="sng" dirty="0"/>
              <a:t>DEMONSTRATION</a:t>
            </a:r>
            <a:endParaRPr dirty="0"/>
          </a:p>
        </p:txBody>
      </p:sp>
      <p:pic>
        <p:nvPicPr>
          <p:cNvPr id="2" name="Recording- Checkpoint #1">
            <a:hlinkClick r:id="" action="ppaction://media"/>
            <a:extLst>
              <a:ext uri="{FF2B5EF4-FFF2-40B4-BE49-F238E27FC236}">
                <a16:creationId xmlns:a16="http://schemas.microsoft.com/office/drawing/2014/main" id="{A755E4A0-0ECD-3120-B365-C2BFAEAF22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8118" y="1415616"/>
            <a:ext cx="5507038" cy="33128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6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</a:pPr>
            <a:r>
              <a:rPr lang="en" b="1" u="sng" dirty="0"/>
              <a:t>QUESTIONS?</a:t>
            </a:r>
            <a:endParaRPr dirty="0"/>
          </a:p>
        </p:txBody>
      </p:sp>
      <p:sp>
        <p:nvSpPr>
          <p:cNvPr id="310" name="Google Shape;310;p36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</a:pPr>
            <a:r>
              <a:rPr lang="en-US" sz="7000" b="1" dirty="0">
                <a:solidFill>
                  <a:srgbClr val="FF0000"/>
                </a:solidFill>
              </a:rPr>
              <a:t>THANK YOU!</a:t>
            </a:r>
            <a:endParaRPr sz="7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147</Words>
  <Application>Microsoft Macintosh PowerPoint</Application>
  <PresentationFormat>On-screen Show (16:9)</PresentationFormat>
  <Paragraphs>25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Lucida Handwriting</vt:lpstr>
      <vt:lpstr>Monaco</vt:lpstr>
      <vt:lpstr>Twentieth Century</vt:lpstr>
      <vt:lpstr>Circuit</vt:lpstr>
      <vt:lpstr>CHECKPOINT #2</vt:lpstr>
      <vt:lpstr>AGENDA</vt:lpstr>
      <vt:lpstr>BACKGROUND</vt:lpstr>
      <vt:lpstr>FIRST CHECKPOINT PROMISES</vt:lpstr>
      <vt:lpstr>DEMONSTRATION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Manmeet S Hayer</cp:lastModifiedBy>
  <cp:revision>2</cp:revision>
  <dcterms:modified xsi:type="dcterms:W3CDTF">2025-10-10T01:08:20Z</dcterms:modified>
</cp:coreProperties>
</file>